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4" r:id="rId4"/>
    <p:sldId id="258" r:id="rId5"/>
    <p:sldId id="268" r:id="rId6"/>
    <p:sldId id="277" r:id="rId7"/>
    <p:sldId id="286" r:id="rId8"/>
    <p:sldId id="262" r:id="rId9"/>
    <p:sldId id="283" r:id="rId10"/>
    <p:sldId id="305" r:id="rId11"/>
    <p:sldId id="301" r:id="rId12"/>
    <p:sldId id="290" r:id="rId13"/>
    <p:sldId id="304" r:id="rId14"/>
    <p:sldId id="273" r:id="rId15"/>
    <p:sldId id="302" r:id="rId16"/>
    <p:sldId id="303" r:id="rId17"/>
    <p:sldId id="307" r:id="rId18"/>
    <p:sldId id="287" r:id="rId19"/>
    <p:sldId id="306" r:id="rId20"/>
    <p:sldId id="291" r:id="rId21"/>
    <p:sldId id="293" r:id="rId22"/>
    <p:sldId id="294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D9EED4-0B8F-4668-AD46-C33B9063BF7E}">
          <p14:sldIdLst>
            <p14:sldId id="256"/>
            <p14:sldId id="257"/>
            <p14:sldId id="274"/>
            <p14:sldId id="258"/>
            <p14:sldId id="268"/>
            <p14:sldId id="277"/>
            <p14:sldId id="286"/>
            <p14:sldId id="262"/>
            <p14:sldId id="283"/>
            <p14:sldId id="305"/>
            <p14:sldId id="301"/>
          </p14:sldIdLst>
        </p14:section>
        <p14:section name="Untitled Section" id="{49A1AC3C-0BF8-42C4-807A-B5C0DFF814FF}">
          <p14:sldIdLst>
            <p14:sldId id="290"/>
            <p14:sldId id="304"/>
            <p14:sldId id="273"/>
            <p14:sldId id="302"/>
            <p14:sldId id="303"/>
          </p14:sldIdLst>
        </p14:section>
        <p14:section name="Untitled Section" id="{EE2A5C94-6E9F-4207-9C8F-1B9780699236}">
          <p14:sldIdLst>
            <p14:sldId id="307"/>
            <p14:sldId id="287"/>
            <p14:sldId id="306"/>
            <p14:sldId id="291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A2FB-FBE8-4AA4-974D-170C0DB21445}" type="datetimeFigureOut">
              <a:rPr lang="en-US" smtClean="0"/>
              <a:t>14/11/18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63F1-3FE7-45B4-912A-CD9097E0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D63F1-3FE7-45B4-912A-CD9097E0CF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school.com/science/biology_place/labbench/lab5/concept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2.8 Cell respiration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388100" cy="43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espirationcore-100706215318-phpapp01/95/slide-35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64764" cy="5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measure respiration? </a:t>
            </a:r>
          </a:p>
          <a:p>
            <a:pPr lvl="1"/>
            <a:r>
              <a:rPr lang="en-US" dirty="0" smtClean="0"/>
              <a:t>Lab Bench: </a:t>
            </a:r>
            <a:r>
              <a:rPr lang="en-US" dirty="0" err="1" smtClean="0"/>
              <a:t>Respirometer</a:t>
            </a:r>
            <a:r>
              <a:rPr lang="en-US" dirty="0" smtClean="0"/>
              <a:t> virtual experiment</a:t>
            </a:r>
          </a:p>
          <a:p>
            <a:pPr lvl="1"/>
            <a:r>
              <a:rPr lang="en-US" dirty="0">
                <a:hlinkClick r:id="rId2"/>
              </a:rPr>
              <a:t>http://www.phschool.com/science/biology_place/labbench/lab5/</a:t>
            </a:r>
            <a:r>
              <a:rPr lang="en-US" dirty="0" smtClean="0">
                <a:hlinkClick r:id="rId2"/>
              </a:rPr>
              <a:t>concepts.html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Project / Learning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8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HL: 8.1 </a:t>
            </a:r>
            <a:r>
              <a:rPr lang="en-US" dirty="0" smtClean="0"/>
              <a:t>Cell respiration</a:t>
            </a:r>
            <a:endParaRPr lang="en-US" dirty="0"/>
          </a:p>
        </p:txBody>
      </p:sp>
      <p:pic>
        <p:nvPicPr>
          <p:cNvPr id="6" name="Picture 2" descr="Regulation of immune cells by local-tissue oxygen tension: HIF1|[alpha]| and adenosine 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799"/>
            <a:ext cx="6400800" cy="523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2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respiration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31289"/>
              </p:ext>
            </p:extLst>
          </p:nvPr>
        </p:nvGraphicFramePr>
        <p:xfrm>
          <a:off x="304800" y="3048000"/>
          <a:ext cx="4953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462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454400" cy="2590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Cell respiration involves the oxidation and reduction of electron carriers</a:t>
            </a:r>
          </a:p>
          <a:p>
            <a:r>
              <a:rPr lang="en-US" dirty="0" smtClean="0"/>
              <a:t>OIL RIG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8.1.2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Cytoplasm</a:t>
            </a:r>
          </a:p>
          <a:p>
            <a:r>
              <a:rPr lang="en-US" dirty="0"/>
              <a:t>Net gain: 2 ATP, 2 NADH + H+, 2 pyruvate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1. Phosphorylation</a:t>
            </a:r>
            <a:r>
              <a:rPr lang="en-US" dirty="0"/>
              <a:t>: glucose is reduced with </a:t>
            </a:r>
            <a:r>
              <a:rPr lang="en-US" dirty="0" smtClean="0"/>
              <a:t>2 </a:t>
            </a:r>
            <a:r>
              <a:rPr lang="en-US" dirty="0"/>
              <a:t>ATP</a:t>
            </a:r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Lysis</a:t>
            </a:r>
            <a:r>
              <a:rPr lang="en-US" dirty="0"/>
              <a:t>: glucose is split into two 3-carbon </a:t>
            </a:r>
            <a:r>
              <a:rPr lang="en-US" dirty="0" smtClean="0"/>
              <a:t>molecules</a:t>
            </a:r>
          </a:p>
          <a:p>
            <a:pPr marL="0" indent="0">
              <a:buNone/>
            </a:pPr>
            <a:r>
              <a:rPr lang="en-US" b="1" dirty="0" smtClean="0"/>
              <a:t>3. Oxidation</a:t>
            </a:r>
            <a:r>
              <a:rPr lang="en-US" dirty="0"/>
              <a:t>: glucose is oxidized to pyruvate; NAD+ is reduced to NADH + H+</a:t>
            </a:r>
          </a:p>
          <a:p>
            <a:pPr marL="0" indent="0">
              <a:buNone/>
            </a:pPr>
            <a:r>
              <a:rPr lang="en-US" b="1" dirty="0" smtClean="0"/>
              <a:t>4. ATP </a:t>
            </a:r>
            <a:r>
              <a:rPr lang="en-US" b="1" dirty="0"/>
              <a:t>formation</a:t>
            </a:r>
            <a:r>
              <a:rPr lang="en-US" dirty="0"/>
              <a:t>: energy released from glucose produces 4 </a:t>
            </a:r>
            <a:r>
              <a:rPr lang="en-US" dirty="0" smtClean="0"/>
              <a:t>ATP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sites.google.com/a/canacad.ac.jp/hl2-biology-ferguson/_/rsrc/1338503083853/05-dna/8-1-cell-respiration/372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699491"/>
            <a:ext cx="3491195" cy="45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2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</a:t>
            </a:r>
            <a:r>
              <a:rPr lang="en-US" dirty="0"/>
              <a:t>r</a:t>
            </a:r>
            <a:r>
              <a:rPr lang="en-US" dirty="0" smtClean="0"/>
              <a:t>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733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absence of oxygen, </a:t>
            </a:r>
            <a:r>
              <a:rPr lang="en-US" dirty="0" smtClean="0"/>
              <a:t>glycolysis </a:t>
            </a:r>
            <a:r>
              <a:rPr lang="en-US" dirty="0"/>
              <a:t>is the only source of ATP for cellular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 smtClean="0"/>
              <a:t>glycolysis </a:t>
            </a:r>
            <a:r>
              <a:rPr lang="en-US" dirty="0"/>
              <a:t>reduces NAD+ to NADH + H+, depleting the supply of NAD</a:t>
            </a:r>
            <a:r>
              <a:rPr lang="en-US" dirty="0" smtClean="0"/>
              <a:t>+</a:t>
            </a:r>
            <a:endParaRPr lang="en-US" dirty="0"/>
          </a:p>
          <a:p>
            <a:pPr lvl="1"/>
            <a:r>
              <a:rPr lang="en-US" dirty="0"/>
              <a:t>without NAD+, glycolysis will </a:t>
            </a:r>
            <a:r>
              <a:rPr lang="en-US" dirty="0" smtClean="0"/>
              <a:t>stop, so NADH </a:t>
            </a:r>
            <a:r>
              <a:rPr lang="en-US" dirty="0"/>
              <a:t>+ H+ must be oxidized back to </a:t>
            </a:r>
            <a:r>
              <a:rPr lang="en-US" dirty="0" smtClean="0"/>
              <a:t>NAD+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ermentation </a:t>
            </a:r>
            <a:r>
              <a:rPr lang="en-US" dirty="0"/>
              <a:t>allows for the oxidation of NADH + H+ back to </a:t>
            </a:r>
            <a:r>
              <a:rPr lang="en-US" dirty="0" smtClean="0"/>
              <a:t>NAD+. Reduces pyruvate </a:t>
            </a:r>
            <a:r>
              <a:rPr lang="en-US" dirty="0"/>
              <a:t>to </a:t>
            </a:r>
            <a:r>
              <a:rPr lang="en-US" dirty="0" smtClean="0"/>
              <a:t>lactate (humans) or ethanol</a:t>
            </a:r>
            <a:r>
              <a:rPr lang="en-US" dirty="0"/>
              <a:t> </a:t>
            </a:r>
            <a:r>
              <a:rPr lang="en-US" dirty="0" smtClean="0"/>
              <a:t>(yeast)</a:t>
            </a:r>
            <a:endParaRPr lang="en-US" dirty="0"/>
          </a:p>
        </p:txBody>
      </p:sp>
      <p:pic>
        <p:nvPicPr>
          <p:cNvPr id="4" name="Picture 2" descr="https://sites.google.com/a/canacad.ac.jp/hl2-biology-ferguson/_/rsrc/1338502765816/05-dna/3-7-cell-respir/3707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257282" cy="24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ites.google.com/a/canacad.ac.jp/hl2-biology-ferguson/_/rsrc/1338502694122/05-dna/3-7-cell-respir/3711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39272"/>
            <a:ext cx="4233230" cy="25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espirationcore-100706215318-phpapp01/95/slide-35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64764" cy="5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4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HL: 8.1 </a:t>
            </a:r>
            <a:r>
              <a:rPr lang="en-US" dirty="0" smtClean="0"/>
              <a:t>Cell respiration</a:t>
            </a:r>
            <a:endParaRPr lang="en-US" dirty="0"/>
          </a:p>
        </p:txBody>
      </p:sp>
      <p:pic>
        <p:nvPicPr>
          <p:cNvPr id="5" name="Picture 2" descr="http://courtneystanifer.edublogs.org/files/2010/05/c9x6cell-respi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629400" cy="49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9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8.1.4 Aerobic Respiration: </a:t>
            </a:r>
            <a:br>
              <a:rPr lang="en-US" dirty="0" smtClean="0"/>
            </a:br>
            <a:r>
              <a:rPr lang="en-US" dirty="0" smtClean="0"/>
              <a:t>Link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xidative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decarboxylation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</a:t>
            </a:r>
            <a:r>
              <a:rPr lang="en-US" sz="2400" dirty="0" smtClean="0"/>
              <a:t>pyruvate</a:t>
            </a:r>
            <a:endParaRPr lang="en-US" sz="2400" dirty="0"/>
          </a:p>
          <a:p>
            <a:r>
              <a:rPr lang="en-US" sz="2400" dirty="0" smtClean="0"/>
              <a:t>Oxidative: NAD + </a:t>
            </a:r>
            <a:r>
              <a:rPr lang="en-US" sz="2400" dirty="0" smtClean="0">
                <a:sym typeface="Wingdings" pitchFamily="2" charset="2"/>
              </a:rPr>
              <a:t> NADH + H+ </a:t>
            </a:r>
          </a:p>
          <a:p>
            <a:r>
              <a:rPr lang="en-US" sz="2400" dirty="0" smtClean="0">
                <a:sym typeface="Wingdings" pitchFamily="2" charset="2"/>
              </a:rPr>
              <a:t>Decarboxylation: </a:t>
            </a:r>
            <a:r>
              <a:rPr lang="en-US" sz="2400" dirty="0" smtClean="0"/>
              <a:t>pyruvate </a:t>
            </a:r>
            <a:r>
              <a:rPr lang="en-US" sz="2400" dirty="0"/>
              <a:t>loses 1 CO</a:t>
            </a:r>
            <a:r>
              <a:rPr lang="en-US" sz="1800" dirty="0"/>
              <a:t>2</a:t>
            </a:r>
          </a:p>
          <a:p>
            <a:r>
              <a:rPr lang="en-US" sz="2400" dirty="0" smtClean="0"/>
              <a:t>Forming </a:t>
            </a:r>
            <a:r>
              <a:rPr lang="en-US" sz="2400" dirty="0"/>
              <a:t>a 2-carbon acetyl fragment, carried by CoA as </a:t>
            </a:r>
            <a:r>
              <a:rPr lang="en-US" sz="2400" dirty="0" smtClean="0"/>
              <a:t>acetyl-coenzyme (acetyl CoA) </a:t>
            </a:r>
            <a:endParaRPr lang="en-US" sz="2400" dirty="0"/>
          </a:p>
        </p:txBody>
      </p:sp>
      <p:pic>
        <p:nvPicPr>
          <p:cNvPr id="5122" name="Picture 2" descr="http://ibguides.com/images/8.1.3_link_re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3788783"/>
            <a:ext cx="4876622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D-5UCnDuYHY/TVE8o3HXj4I/AAAAAAAAABc/QyV_5cJv_IA/s1600/Untitled%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73364"/>
            <a:ext cx="3581400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8.1.3 Mitochondria</a:t>
            </a:r>
            <a:endParaRPr lang="en-US" dirty="0"/>
          </a:p>
        </p:txBody>
      </p:sp>
      <p:pic>
        <p:nvPicPr>
          <p:cNvPr id="3074" name="Picture 2" descr="https://sites.google.com/a/canacad.ac.jp/hl2-biology-ferguson/_/rsrc/1338503116199/05-dna/8-1-cell-respiration/376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09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6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21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point of cell respiration?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70818"/>
            <a:ext cx="4191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Controlled release of energy from organic compounds in cells to form ATP</a:t>
            </a:r>
          </a:p>
          <a:p>
            <a:pPr lvl="1"/>
            <a:r>
              <a:rPr lang="en-US" dirty="0" smtClean="0"/>
              <a:t>Controlled release: enzymes</a:t>
            </a:r>
          </a:p>
          <a:p>
            <a:pPr lvl="1"/>
            <a:r>
              <a:rPr lang="en-US" dirty="0" smtClean="0"/>
              <a:t>Organic compounds: carbohydrates, lipids, proteins</a:t>
            </a:r>
          </a:p>
          <a:p>
            <a:pPr lvl="1"/>
            <a:r>
              <a:rPr lang="en-US" dirty="0"/>
              <a:t>Phosphate bond yields high energy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dietxnutrition.com/wp-content/uploads/2013/04/Starchy-Carbohydrate-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3809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erconversion of ATP and A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3352800" cy="28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8.1.4 Aerobic Respiration: </a:t>
            </a:r>
            <a:br>
              <a:rPr lang="en-US" dirty="0" smtClean="0"/>
            </a:br>
            <a:r>
              <a:rPr lang="en-US" dirty="0" smtClean="0"/>
              <a:t>Krebs Cycle/</a:t>
            </a:r>
            <a:r>
              <a:rPr lang="en-US" dirty="0" err="1" smtClean="0"/>
              <a:t>Tricarboxylic</a:t>
            </a:r>
            <a:r>
              <a:rPr lang="en-US" dirty="0" smtClean="0"/>
              <a:t> Cycle (TCA)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961"/>
            <a:ext cx="449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Matrix of mitochondrion</a:t>
            </a:r>
          </a:p>
          <a:p>
            <a:r>
              <a:rPr lang="en-US" sz="2400" dirty="0" smtClean="0"/>
              <a:t>2-carbon </a:t>
            </a:r>
            <a:r>
              <a:rPr lang="en-US" sz="2400" dirty="0"/>
              <a:t>acetyl joins with 4-carbon molecule, forming 6-carbon </a:t>
            </a:r>
            <a:r>
              <a:rPr lang="en-US" sz="2400" dirty="0" smtClean="0"/>
              <a:t>molecule</a:t>
            </a:r>
            <a:endParaRPr lang="en-US" sz="2400" dirty="0"/>
          </a:p>
          <a:p>
            <a:r>
              <a:rPr lang="en-US" sz="2400" dirty="0" smtClean="0"/>
              <a:t>Oxidized and releases 2 CO2</a:t>
            </a:r>
            <a:endParaRPr lang="en-US" sz="2400" dirty="0"/>
          </a:p>
          <a:p>
            <a:r>
              <a:rPr lang="en-US" sz="2400" dirty="0" smtClean="0"/>
              <a:t>Reduction </a:t>
            </a:r>
            <a:r>
              <a:rPr lang="en-US" sz="2400" dirty="0"/>
              <a:t>of ADP to </a:t>
            </a:r>
            <a:r>
              <a:rPr lang="en-US" sz="2400" b="1" dirty="0"/>
              <a:t>ATP</a:t>
            </a:r>
            <a:r>
              <a:rPr lang="en-US" sz="2400" dirty="0"/>
              <a:t>, FAD to </a:t>
            </a:r>
            <a:r>
              <a:rPr lang="en-US" sz="2400" b="1" dirty="0"/>
              <a:t>FADH</a:t>
            </a:r>
            <a:r>
              <a:rPr lang="en-US" sz="1800" b="1" dirty="0"/>
              <a:t>2</a:t>
            </a:r>
            <a:r>
              <a:rPr lang="en-US" sz="2400" dirty="0"/>
              <a:t>, 3 NAD to 3 </a:t>
            </a:r>
            <a:r>
              <a:rPr lang="en-US" sz="2400" b="1" dirty="0"/>
              <a:t>NADH + H+</a:t>
            </a:r>
          </a:p>
          <a:p>
            <a:endParaRPr lang="en-US" sz="2400" dirty="0"/>
          </a:p>
        </p:txBody>
      </p:sp>
      <p:pic>
        <p:nvPicPr>
          <p:cNvPr id="7170" name="Picture 2" descr="http://hyperphysics.phy-astr.gsu.edu/hbase/biology/imgbio/tc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4299"/>
            <a:ext cx="3505200" cy="52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8.1.4 Aerobic Respiration: </a:t>
            </a:r>
            <a:br>
              <a:rPr lang="en-US" dirty="0"/>
            </a:br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7396"/>
            <a:ext cx="38100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NADH </a:t>
            </a:r>
            <a:r>
              <a:rPr lang="en-US" dirty="0"/>
              <a:t>+ H+ arrives at the first carrier and transfers 2 e-s and 1 </a:t>
            </a:r>
            <a:r>
              <a:rPr lang="en-US" dirty="0" smtClean="0"/>
              <a:t>H+, another </a:t>
            </a:r>
            <a:r>
              <a:rPr lang="en-US" dirty="0"/>
              <a:t>H+ is picked up from the </a:t>
            </a:r>
            <a:r>
              <a:rPr lang="en-US" dirty="0" smtClean="0"/>
              <a:t>matrix</a:t>
            </a:r>
            <a:endParaRPr lang="en-US" dirty="0"/>
          </a:p>
          <a:p>
            <a:r>
              <a:rPr lang="en-US" dirty="0"/>
              <a:t>the 2 e-s and 2 H+s are carried </a:t>
            </a:r>
            <a:r>
              <a:rPr lang="en-US" dirty="0" smtClean="0"/>
              <a:t>from the matrix to the </a:t>
            </a:r>
            <a:r>
              <a:rPr lang="en-US" dirty="0" err="1" smtClean="0"/>
              <a:t>intermembrane</a:t>
            </a:r>
            <a:r>
              <a:rPr lang="en-US" dirty="0" smtClean="0"/>
              <a:t> space and 2H+s are carried into the </a:t>
            </a:r>
            <a:r>
              <a:rPr lang="en-US" dirty="0" err="1" smtClean="0"/>
              <a:t>intermembrane</a:t>
            </a:r>
            <a:r>
              <a:rPr lang="en-US" dirty="0" smtClean="0"/>
              <a:t> space </a:t>
            </a:r>
          </a:p>
          <a:p>
            <a:r>
              <a:rPr lang="en-US" dirty="0" smtClean="0"/>
              <a:t>the </a:t>
            </a:r>
            <a:r>
              <a:rPr lang="en-US" dirty="0"/>
              <a:t>2 e-s return, pick up another pair of H+s and repeat the trip 2 more </a:t>
            </a:r>
            <a:r>
              <a:rPr lang="en-US" dirty="0" smtClean="0"/>
              <a:t>times, for </a:t>
            </a:r>
            <a:r>
              <a:rPr lang="en-US" dirty="0"/>
              <a:t>a total of </a:t>
            </a:r>
            <a:r>
              <a:rPr lang="en-US" b="1" dirty="0"/>
              <a:t>3 round </a:t>
            </a:r>
            <a:r>
              <a:rPr lang="en-US" b="1" dirty="0" smtClean="0"/>
              <a:t>trips</a:t>
            </a:r>
            <a:endParaRPr lang="en-US" b="1" dirty="0"/>
          </a:p>
          <a:p>
            <a:r>
              <a:rPr lang="en-US" dirty="0" smtClean="0"/>
              <a:t>FADH</a:t>
            </a:r>
            <a:r>
              <a:rPr lang="en-US" sz="25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enters into the ETS </a:t>
            </a:r>
            <a:r>
              <a:rPr lang="en-US" dirty="0" smtClean="0"/>
              <a:t>alter, and pumps </a:t>
            </a:r>
            <a:r>
              <a:rPr lang="en-US" dirty="0"/>
              <a:t>only 2 pairs of H+s into the </a:t>
            </a:r>
            <a:r>
              <a:rPr lang="en-US" dirty="0" err="1"/>
              <a:t>intermembrane</a:t>
            </a:r>
            <a:r>
              <a:rPr lang="en-US" dirty="0"/>
              <a:t> </a:t>
            </a:r>
            <a:r>
              <a:rPr lang="en-US" dirty="0" smtClean="0"/>
              <a:t>space</a:t>
            </a:r>
          </a:p>
          <a:p>
            <a:endParaRPr lang="en-US" dirty="0"/>
          </a:p>
        </p:txBody>
      </p:sp>
      <p:pic>
        <p:nvPicPr>
          <p:cNvPr id="1026" name="Picture 2" descr="https://sites.google.com/a/canacad.ac.jp/hl2-biology-ferguson/_/rsrc/1338503197470/05-dna/8-1-cell-respiration/3800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05400" cy="37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35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8.1.4 Aerobic Respiration: </a:t>
            </a:r>
            <a:br>
              <a:rPr lang="en-US" dirty="0"/>
            </a:br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is the final electron acceptor </a:t>
            </a:r>
            <a:r>
              <a:rPr lang="en-US" dirty="0" smtClean="0"/>
              <a:t>(has high electronegativity)</a:t>
            </a:r>
            <a:endParaRPr lang="en-US" dirty="0"/>
          </a:p>
          <a:p>
            <a:r>
              <a:rPr lang="en-US" dirty="0" smtClean="0"/>
              <a:t>accepts 2e- and 2H+ </a:t>
            </a:r>
            <a:r>
              <a:rPr lang="en-US" dirty="0" smtClean="0">
                <a:sym typeface="Wingdings" pitchFamily="2" charset="2"/>
              </a:rPr>
              <a:t> 2H atom </a:t>
            </a:r>
            <a:endParaRPr lang="en-US" dirty="0" smtClean="0"/>
          </a:p>
          <a:p>
            <a:r>
              <a:rPr lang="en-US" dirty="0" smtClean="0"/>
              <a:t>Forms 2H + O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sz="24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/>
          </a:p>
        </p:txBody>
      </p:sp>
      <p:pic>
        <p:nvPicPr>
          <p:cNvPr id="5" name="Picture 2" descr="https://sites.google.com/a/canacad.ac.jp/hl2-biology-ferguson/_/rsrc/1338503197470/05-dna/8-1-cell-respiration/3800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6364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5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8.1.5 </a:t>
            </a:r>
            <a:r>
              <a:rPr lang="en-US" dirty="0"/>
              <a:t>Aerobic Respiration: </a:t>
            </a:r>
            <a:br>
              <a:rPr lang="en-US" dirty="0"/>
            </a:br>
            <a:r>
              <a:rPr lang="en-US" dirty="0"/>
              <a:t>Oxidative Phosphorylation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ATP phosphorylation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ADP </a:t>
            </a:r>
            <a:r>
              <a:rPr lang="en-US" dirty="0"/>
              <a:t>+ P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ATP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Chemiosmosis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coupling of ATP synthesis to electron transport</a:t>
            </a:r>
          </a:p>
          <a:p>
            <a:r>
              <a:rPr lang="en-US" dirty="0" smtClean="0"/>
              <a:t>H+ movement across the membrane causes release of energy, which is used by ATP synthase to create ATP</a:t>
            </a:r>
          </a:p>
          <a:p>
            <a:r>
              <a:rPr lang="en-US" dirty="0" smtClean="0"/>
              <a:t>Therefore: H+: remains in the </a:t>
            </a:r>
            <a:r>
              <a:rPr lang="en-US" dirty="0" err="1" smtClean="0"/>
              <a:t>intermembrane</a:t>
            </a:r>
            <a:r>
              <a:rPr lang="en-US" dirty="0" smtClean="0"/>
              <a:t> space, lowering pH and contributing to the </a:t>
            </a:r>
            <a:r>
              <a:rPr lang="en-US" dirty="0" err="1" smtClean="0"/>
              <a:t>chemiosmotic</a:t>
            </a:r>
            <a:r>
              <a:rPr lang="en-US" dirty="0" smtClean="0"/>
              <a:t> gradient </a:t>
            </a:r>
            <a:r>
              <a:rPr lang="en-US" dirty="0" smtClean="0">
                <a:sym typeface="Wingdings" pitchFamily="2" charset="2"/>
              </a:rPr>
              <a:t>--&gt; ATP phosphorylation</a:t>
            </a:r>
          </a:p>
          <a:p>
            <a:r>
              <a:rPr lang="en-US" dirty="0"/>
              <a:t>H+ diffuse down </a:t>
            </a:r>
            <a:r>
              <a:rPr lang="en-US" dirty="0" err="1"/>
              <a:t>chemiosmotic</a:t>
            </a:r>
            <a:r>
              <a:rPr lang="en-US" dirty="0"/>
              <a:t> gradient </a:t>
            </a:r>
            <a:r>
              <a:rPr lang="en-US" dirty="0" smtClean="0"/>
              <a:t>from </a:t>
            </a:r>
            <a:r>
              <a:rPr lang="en-US" dirty="0" err="1" smtClean="0"/>
              <a:t>intermembrane</a:t>
            </a:r>
            <a:r>
              <a:rPr lang="en-US" dirty="0" smtClean="0"/>
              <a:t> space (pH </a:t>
            </a:r>
            <a:r>
              <a:rPr lang="en-US" dirty="0"/>
              <a:t>= 4) through proton channel and into </a:t>
            </a:r>
            <a:r>
              <a:rPr lang="en-US" dirty="0" smtClean="0"/>
              <a:t>matrix (pH </a:t>
            </a:r>
            <a:r>
              <a:rPr lang="en-US" dirty="0"/>
              <a:t>= 8) </a:t>
            </a:r>
            <a:endParaRPr lang="en-US" dirty="0" smtClean="0"/>
          </a:p>
          <a:p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NADH + H+ pumped 3 pairs of H+s, which produces 3 </a:t>
            </a:r>
            <a:r>
              <a:rPr lang="en-US" dirty="0" smtClean="0"/>
              <a:t>ATP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FADH2 pumps 2 pairs of H+s, which produces 2 ATP</a:t>
            </a:r>
          </a:p>
          <a:p>
            <a:endParaRPr lang="en-US" dirty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</p:txBody>
      </p:sp>
      <p:pic>
        <p:nvPicPr>
          <p:cNvPr id="1026" name="Picture 2" descr="http://upload.wikimedia.org/wikipedia/commons/thumb/3/3d/ATP-Synthase.svg/220px-ATP-Syntha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819400" cy="49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78153"/>
              </p:ext>
            </p:extLst>
          </p:nvPr>
        </p:nvGraphicFramePr>
        <p:xfrm>
          <a:off x="381000" y="3581400"/>
          <a:ext cx="8229600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ATP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Glycolysis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Krebs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transport chain and chemiosmosis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ritter.tea.state.tx.us/student.assessment/resources/online/2003/grade10/science/p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011733" cy="20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8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uter membrane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impermeable to H</a:t>
            </a:r>
            <a:r>
              <a:rPr lang="en-US" dirty="0" smtClean="0"/>
              <a:t>+</a:t>
            </a:r>
            <a:endParaRPr lang="en-US" dirty="0"/>
          </a:p>
          <a:p>
            <a:pPr lvl="1"/>
            <a:r>
              <a:rPr lang="en-US" dirty="0"/>
              <a:t>facilitates diffusion of </a:t>
            </a:r>
            <a:r>
              <a:rPr lang="en-US" dirty="0" smtClean="0"/>
              <a:t>pyruvate</a:t>
            </a:r>
            <a:endParaRPr lang="en-US" dirty="0"/>
          </a:p>
          <a:p>
            <a:pPr lvl="1"/>
            <a:r>
              <a:rPr lang="en-US" dirty="0" smtClean="0"/>
              <a:t>Moves 2 e- </a:t>
            </a:r>
            <a:r>
              <a:rPr lang="en-US" dirty="0"/>
              <a:t>from </a:t>
            </a:r>
            <a:r>
              <a:rPr lang="en-US" dirty="0" smtClean="0"/>
              <a:t>NADH </a:t>
            </a:r>
            <a:r>
              <a:rPr lang="en-US" dirty="0"/>
              <a:t>+ H+ to inside of mitochondrion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ntermembrane</a:t>
            </a:r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low pH = high concentration of H+s from ETS/proton pump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nner membrane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permeable to H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folded </a:t>
            </a:r>
            <a:r>
              <a:rPr lang="en-US" dirty="0"/>
              <a:t>into cristae, increasing SA for ETS and ATP </a:t>
            </a:r>
            <a:r>
              <a:rPr lang="en-US" dirty="0" err="1" smtClean="0"/>
              <a:t>synthetase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atrix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contains enzymes for oxidative decarboxylation and Krebs cycle</a:t>
            </a:r>
          </a:p>
          <a:p>
            <a:endParaRPr lang="en-US" dirty="0"/>
          </a:p>
        </p:txBody>
      </p:sp>
      <p:pic>
        <p:nvPicPr>
          <p:cNvPr id="4" name="Picture 2" descr="https://sites.google.com/a/canacad.ac.jp/hl2-biology-ferguson/_/rsrc/1338503116199/05-dna/8-1-cell-respiration/376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240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3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biomaedahs.weebly.com/uploads/1/8/4/0/18405139/656015965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9" y="228600"/>
            <a:ext cx="4429591" cy="63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ritter.tea.state.tx.us/student.assessment/resources/online/2003/grade10/science/p1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03043"/>
            <a:ext cx="4011733" cy="20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respirationcore-100706215318-phpapp01/95/slide-13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6111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gulation of immune cells by local-tissue oxygen tension: HIF1|[alpha]| and adenosine 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9" y="397164"/>
            <a:ext cx="7243301" cy="59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2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artnell.edu/tutorials/biology/images/glyco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Glucose is a 6 carbon molecule broken down by glycolysis into pyruvate (3 carbon molecule) </a:t>
            </a:r>
          </a:p>
          <a:p>
            <a:r>
              <a:rPr lang="en-US" b="1" dirty="0" smtClean="0"/>
              <a:t>Yield</a:t>
            </a:r>
            <a:r>
              <a:rPr lang="en-US" dirty="0" smtClean="0"/>
              <a:t>: Small amounts  of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respirationcore-100706215318-phpapp01/95/slide-20-728.jpg?cb=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975598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7583"/>
            <a:ext cx="8382000" cy="241761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yruvate </a:t>
            </a:r>
            <a:r>
              <a:rPr lang="en-US" sz="2400" dirty="0"/>
              <a:t>from </a:t>
            </a:r>
            <a:r>
              <a:rPr lang="en-US" sz="2400" dirty="0" smtClean="0"/>
              <a:t>diffuse from </a:t>
            </a:r>
            <a:r>
              <a:rPr lang="en-US" sz="2400" dirty="0"/>
              <a:t>the cytosol into the mitochondrial </a:t>
            </a:r>
            <a:r>
              <a:rPr lang="en-US" sz="2400" dirty="0" smtClean="0"/>
              <a:t>matrix</a:t>
            </a:r>
          </a:p>
          <a:p>
            <a:r>
              <a:rPr lang="en-US" sz="2400" dirty="0" smtClean="0"/>
              <a:t>Series </a:t>
            </a:r>
            <a:r>
              <a:rPr lang="en-US" sz="2400" dirty="0"/>
              <a:t>of reactions (link reaction, Krebs cycle, electron transport system, oxidative phosphorylation) </a:t>
            </a:r>
            <a:r>
              <a:rPr lang="en-US" sz="2400" dirty="0" smtClean="0"/>
              <a:t>oxidizes pyruvate </a:t>
            </a:r>
            <a:r>
              <a:rPr lang="en-US" sz="2400" dirty="0"/>
              <a:t>to produce </a:t>
            </a:r>
            <a:r>
              <a:rPr lang="en-US" sz="2400" dirty="0" smtClean="0"/>
              <a:t>ATP </a:t>
            </a:r>
          </a:p>
          <a:p>
            <a:r>
              <a:rPr lang="en-US" sz="2400" b="1" dirty="0" smtClean="0"/>
              <a:t>Yield</a:t>
            </a:r>
            <a:r>
              <a:rPr lang="en-US" sz="2400" dirty="0" smtClean="0"/>
              <a:t>: LOTS of ATP (36 or more) </a:t>
            </a:r>
          </a:p>
          <a:p>
            <a:r>
              <a:rPr lang="en-US" sz="2400" b="1" dirty="0" smtClean="0"/>
              <a:t>Waste</a:t>
            </a:r>
            <a:r>
              <a:rPr lang="en-US" sz="2400" dirty="0" smtClean="0"/>
              <a:t>: Water and CO</a:t>
            </a:r>
            <a:r>
              <a:rPr lang="en-US" sz="1600" dirty="0" smtClean="0"/>
              <a:t>2</a:t>
            </a:r>
            <a:r>
              <a:rPr lang="en-US" sz="2400" dirty="0" smtClean="0"/>
              <a:t> </a:t>
            </a:r>
          </a:p>
        </p:txBody>
      </p:sp>
      <p:pic>
        <p:nvPicPr>
          <p:cNvPr id="6146" name="Picture 2" descr="https://sites.google.com/a/canacad.ac.jp/hl2-biology-ferguson/_/rsrc/1338502827534/05-dna/3-7-cell-respir/369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781800" cy="35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1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espirationcore-100706215318-phpapp01/95/slide-27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326"/>
            <a:ext cx="8152630" cy="61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9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672</Words>
  <Application>Microsoft Macintosh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2.8 Cell respiration </vt:lpstr>
      <vt:lpstr>What is the point of cell respiration?</vt:lpstr>
      <vt:lpstr>PowerPoint Presentation</vt:lpstr>
      <vt:lpstr>PowerPoint Presentation</vt:lpstr>
      <vt:lpstr>PowerPoint Presentation</vt:lpstr>
      <vt:lpstr>Glycolysis</vt:lpstr>
      <vt:lpstr>PowerPoint Presentation</vt:lpstr>
      <vt:lpstr>Aerobic respiration</vt:lpstr>
      <vt:lpstr>PowerPoint Presentation</vt:lpstr>
      <vt:lpstr>PowerPoint Presentation</vt:lpstr>
      <vt:lpstr>Today </vt:lpstr>
      <vt:lpstr>HL: 8.1 Cell respiration</vt:lpstr>
      <vt:lpstr>Cell respiration</vt:lpstr>
      <vt:lpstr> 8.1.2 Glycolysis</vt:lpstr>
      <vt:lpstr>Anaerobic respiration</vt:lpstr>
      <vt:lpstr>PowerPoint Presentation</vt:lpstr>
      <vt:lpstr>HL: 8.1 Cell respiration</vt:lpstr>
      <vt:lpstr>8.1.4 Aerobic Respiration:  Link Reaction</vt:lpstr>
      <vt:lpstr>8.1.3 Mitochondria</vt:lpstr>
      <vt:lpstr>8.1.4 Aerobic Respiration:  Krebs Cycle/Tricarboxylic Cycle (TCA)</vt:lpstr>
      <vt:lpstr>8.1.4 Aerobic Respiration:  Electron Transport Chain</vt:lpstr>
      <vt:lpstr>8.1.4 Aerobic Respiration:  Electron Transport Chain</vt:lpstr>
      <vt:lpstr>8.1.5 Aerobic Respiration:  Oxidative Phosphorylation</vt:lpstr>
      <vt:lpstr>Summary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3.7 Cell respiration</dc:title>
  <dc:creator>Tomo Nishizawa</dc:creator>
  <cp:lastModifiedBy>知 西澤</cp:lastModifiedBy>
  <cp:revision>89</cp:revision>
  <dcterms:created xsi:type="dcterms:W3CDTF">2006-08-16T00:00:00Z</dcterms:created>
  <dcterms:modified xsi:type="dcterms:W3CDTF">2014-11-18T18:52:11Z</dcterms:modified>
</cp:coreProperties>
</file>